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杨任东竹石体" panose="02020500000000000000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267" autoAdjust="0"/>
  </p:normalViewPr>
  <p:slideViewPr>
    <p:cSldViewPr>
      <p:cViewPr varScale="1">
        <p:scale>
          <a:sx n="49" d="100"/>
          <a:sy n="49" d="100"/>
        </p:scale>
        <p:origin x="10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58.sv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2.svg"/><Relationship Id="rId9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11" Type="http://schemas.openxmlformats.org/officeDocument/2006/relationships/image" Target="../media/image68.svg"/><Relationship Id="rId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10" Type="http://schemas.openxmlformats.org/officeDocument/2006/relationships/image" Target="../media/image73.png"/><Relationship Id="rId4" Type="http://schemas.openxmlformats.org/officeDocument/2006/relationships/image" Target="../media/image71.sv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10" Type="http://schemas.openxmlformats.org/officeDocument/2006/relationships/image" Target="../media/image75.jpe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svg"/><Relationship Id="rId10" Type="http://schemas.openxmlformats.org/officeDocument/2006/relationships/image" Target="../media/image17.sv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50.sv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4.sv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.sv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2283" y="1028700"/>
            <a:ext cx="16803433" cy="86582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94946" y="6443458"/>
            <a:ext cx="5139854" cy="1805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9B4819"/>
                </a:solidFill>
                <a:latin typeface="杨任东竹石体"/>
                <a:ea typeface="杨任东竹石体"/>
              </a:rPr>
              <a:t>資訊四甲</a:t>
            </a:r>
            <a:r>
              <a:rPr lang="en-US" sz="3399" dirty="0">
                <a:solidFill>
                  <a:srgbClr val="9B4819"/>
                </a:solidFill>
                <a:latin typeface="杨任东竹石体"/>
                <a:ea typeface="杨任东竹石体"/>
              </a:rPr>
              <a:t> 10927108 </a:t>
            </a:r>
            <a:r>
              <a:rPr lang="en-US" sz="3399" dirty="0" err="1">
                <a:solidFill>
                  <a:srgbClr val="9B4819"/>
                </a:solidFill>
                <a:latin typeface="杨任东竹石体"/>
                <a:ea typeface="杨任东竹石体"/>
              </a:rPr>
              <a:t>劉珈彤</a:t>
            </a:r>
            <a:endParaRPr lang="en-US" sz="3399" dirty="0">
              <a:solidFill>
                <a:srgbClr val="9B4819"/>
              </a:solidFill>
              <a:latin typeface="杨任东竹石体"/>
              <a:ea typeface="杨任东竹石体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9B4819"/>
                </a:solidFill>
                <a:latin typeface="杨任东竹石体"/>
                <a:ea typeface="杨任东竹石体"/>
              </a:rPr>
              <a:t>資訊四甲</a:t>
            </a:r>
            <a:r>
              <a:rPr lang="en-US" sz="3399" dirty="0">
                <a:solidFill>
                  <a:srgbClr val="9B4819"/>
                </a:solidFill>
                <a:latin typeface="杨任东竹石体"/>
                <a:ea typeface="杨任东竹石体"/>
              </a:rPr>
              <a:t> 10927110 </a:t>
            </a:r>
            <a:r>
              <a:rPr lang="en-US" sz="3399" dirty="0" err="1">
                <a:solidFill>
                  <a:srgbClr val="9B4819"/>
                </a:solidFill>
                <a:ea typeface="杨任东竹石体"/>
              </a:rPr>
              <a:t>姜柏仰</a:t>
            </a:r>
            <a:endParaRPr lang="en-US" sz="3399" dirty="0">
              <a:solidFill>
                <a:srgbClr val="9B4819"/>
              </a:solidFill>
              <a:ea typeface="杨任东竹石体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9B4819"/>
                </a:solidFill>
                <a:latin typeface="杨任东竹石体"/>
                <a:ea typeface="杨任东竹石体"/>
              </a:rPr>
              <a:t>資訊四甲</a:t>
            </a:r>
            <a:r>
              <a:rPr lang="en-US" sz="3399" dirty="0">
                <a:solidFill>
                  <a:srgbClr val="9B4819"/>
                </a:solidFill>
                <a:latin typeface="杨任东竹石体"/>
                <a:ea typeface="杨任东竹石体"/>
              </a:rPr>
              <a:t> 10927126 </a:t>
            </a:r>
            <a:r>
              <a:rPr lang="en-US" sz="3399" dirty="0" err="1">
                <a:solidFill>
                  <a:srgbClr val="9B4819"/>
                </a:solidFill>
                <a:ea typeface="杨任东竹石体"/>
              </a:rPr>
              <a:t>劉丞曜</a:t>
            </a:r>
            <a:endParaRPr lang="en-US" sz="3399" dirty="0">
              <a:solidFill>
                <a:srgbClr val="9B4819"/>
              </a:solidFill>
              <a:ea typeface="杨任东竹石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00182" y="5251563"/>
            <a:ext cx="6887636" cy="90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B4819"/>
                </a:solidFill>
                <a:latin typeface="杨任东竹石体"/>
                <a:ea typeface="杨任东竹石体"/>
              </a:rPr>
              <a:t>指導老師 : 吳宜鴻 老師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53064" y="1823789"/>
            <a:ext cx="11181871" cy="157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B4819"/>
                </a:solidFill>
                <a:ea typeface="杨任东竹石体"/>
              </a:rPr>
              <a:t>災難救助遙測機器人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6771" y="485101"/>
              <a:ext cx="1567438" cy="1567438"/>
            </a:xfrm>
            <a:custGeom>
              <a:avLst/>
              <a:gdLst/>
              <a:ahLst/>
              <a:cxnLst/>
              <a:rect l="l" t="t" r="r" b="b"/>
              <a:pathLst>
                <a:path w="1567438" h="1567438">
                  <a:moveTo>
                    <a:pt x="0" y="0"/>
                  </a:moveTo>
                  <a:lnTo>
                    <a:pt x="1567438" y="0"/>
                  </a:lnTo>
                  <a:lnTo>
                    <a:pt x="1567438" y="1567438"/>
                  </a:lnTo>
                  <a:lnTo>
                    <a:pt x="0" y="156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2101" y="1674661"/>
            <a:ext cx="7465855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功能介紹:監控展示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8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398473" y="2698283"/>
            <a:ext cx="13491053" cy="7588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6771" y="485101"/>
              <a:ext cx="1567438" cy="1567438"/>
            </a:xfrm>
            <a:custGeom>
              <a:avLst/>
              <a:gdLst/>
              <a:ahLst/>
              <a:cxnLst/>
              <a:rect l="l" t="t" r="r" b="b"/>
              <a:pathLst>
                <a:path w="1567438" h="1567438">
                  <a:moveTo>
                    <a:pt x="0" y="0"/>
                  </a:moveTo>
                  <a:lnTo>
                    <a:pt x="1567438" y="0"/>
                  </a:lnTo>
                  <a:lnTo>
                    <a:pt x="1567438" y="1567438"/>
                  </a:lnTo>
                  <a:lnTo>
                    <a:pt x="0" y="156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2101" y="1674661"/>
            <a:ext cx="7465855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功能介紹:監控展示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8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398473" y="2698283"/>
            <a:ext cx="13491053" cy="7588717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6081856" y="3160653"/>
            <a:ext cx="1439315" cy="1352956"/>
          </a:xfrm>
          <a:custGeom>
            <a:avLst/>
            <a:gdLst/>
            <a:ahLst/>
            <a:cxnLst/>
            <a:rect l="l" t="t" r="r" b="b"/>
            <a:pathLst>
              <a:path w="1439315" h="1352956">
                <a:moveTo>
                  <a:pt x="0" y="0"/>
                </a:moveTo>
                <a:lnTo>
                  <a:pt x="1439315" y="0"/>
                </a:lnTo>
                <a:lnTo>
                  <a:pt x="1439315" y="1352956"/>
                </a:lnTo>
                <a:lnTo>
                  <a:pt x="0" y="1352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6771" y="485101"/>
              <a:ext cx="1567438" cy="1567438"/>
            </a:xfrm>
            <a:custGeom>
              <a:avLst/>
              <a:gdLst/>
              <a:ahLst/>
              <a:cxnLst/>
              <a:rect l="l" t="t" r="r" b="b"/>
              <a:pathLst>
                <a:path w="1567438" h="1567438">
                  <a:moveTo>
                    <a:pt x="0" y="0"/>
                  </a:moveTo>
                  <a:lnTo>
                    <a:pt x="1567438" y="0"/>
                  </a:lnTo>
                  <a:lnTo>
                    <a:pt x="1567438" y="1567438"/>
                  </a:lnTo>
                  <a:lnTo>
                    <a:pt x="0" y="156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Freeform 6"/>
          <p:cNvSpPr/>
          <p:nvPr/>
        </p:nvSpPr>
        <p:spPr>
          <a:xfrm rot="-3393881">
            <a:off x="16259861" y="7200900"/>
            <a:ext cx="4056278" cy="4114800"/>
          </a:xfrm>
          <a:custGeom>
            <a:avLst/>
            <a:gdLst/>
            <a:ahLst/>
            <a:cxnLst/>
            <a:rect l="l" t="t" r="r" b="b"/>
            <a:pathLst>
              <a:path w="4056278" h="4114800">
                <a:moveTo>
                  <a:pt x="0" y="0"/>
                </a:moveTo>
                <a:lnTo>
                  <a:pt x="4056278" y="0"/>
                </a:lnTo>
                <a:lnTo>
                  <a:pt x="4056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3042312" y="5374754"/>
            <a:ext cx="4214413" cy="4114800"/>
          </a:xfrm>
          <a:custGeom>
            <a:avLst/>
            <a:gdLst/>
            <a:ahLst/>
            <a:cxnLst/>
            <a:rect l="l" t="t" r="r" b="b"/>
            <a:pathLst>
              <a:path w="4214413" h="4114800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2415389" y="2647340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72101" y="1350096"/>
            <a:ext cx="7531798" cy="102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功能介紹:監控展示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89978" y="371007"/>
              <a:ext cx="1821025" cy="1821025"/>
            </a:xfrm>
            <a:custGeom>
              <a:avLst/>
              <a:gdLst/>
              <a:ahLst/>
              <a:cxnLst/>
              <a:rect l="l" t="t" r="r" b="b"/>
              <a:pathLst>
                <a:path w="1821025" h="1821025">
                  <a:moveTo>
                    <a:pt x="0" y="0"/>
                  </a:moveTo>
                  <a:lnTo>
                    <a:pt x="1821025" y="0"/>
                  </a:lnTo>
                  <a:lnTo>
                    <a:pt x="1821025" y="1821025"/>
                  </a:lnTo>
                  <a:lnTo>
                    <a:pt x="0" y="1821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Freeform 6"/>
          <p:cNvSpPr/>
          <p:nvPr/>
        </p:nvSpPr>
        <p:spPr>
          <a:xfrm rot="2700000">
            <a:off x="-2482422" y="7200900"/>
            <a:ext cx="4662663" cy="4114800"/>
          </a:xfrm>
          <a:custGeom>
            <a:avLst/>
            <a:gdLst/>
            <a:ahLst/>
            <a:cxnLst/>
            <a:rect l="l" t="t" r="r" b="b"/>
            <a:pathLst>
              <a:path w="4662663" h="4114800">
                <a:moveTo>
                  <a:pt x="0" y="0"/>
                </a:moveTo>
                <a:lnTo>
                  <a:pt x="4662663" y="0"/>
                </a:lnTo>
                <a:lnTo>
                  <a:pt x="4662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2700000">
            <a:off x="16694763" y="2331080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t="7630" r="437" b="7319"/>
          <a:stretch>
            <a:fillRect/>
          </a:stretch>
        </p:blipFill>
        <p:spPr>
          <a:xfrm>
            <a:off x="1860839" y="2804273"/>
            <a:ext cx="14566323" cy="69993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2101" y="1674661"/>
            <a:ext cx="7487836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功能介紹:環景展示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1114" y="8926512"/>
            <a:ext cx="6120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2476454">
            <a:off x="16567191" y="7533715"/>
            <a:ext cx="5305737" cy="3150137"/>
          </a:xfrm>
          <a:custGeom>
            <a:avLst/>
            <a:gdLst/>
            <a:ahLst/>
            <a:cxnLst/>
            <a:rect l="l" t="t" r="r" b="b"/>
            <a:pathLst>
              <a:path w="5305737" h="3150137">
                <a:moveTo>
                  <a:pt x="0" y="0"/>
                </a:moveTo>
                <a:lnTo>
                  <a:pt x="5305736" y="0"/>
                </a:lnTo>
                <a:lnTo>
                  <a:pt x="5305736" y="3150137"/>
                </a:lnTo>
                <a:lnTo>
                  <a:pt x="0" y="3150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3412837">
            <a:off x="-910155" y="-740878"/>
            <a:ext cx="2082257" cy="2113966"/>
          </a:xfrm>
          <a:custGeom>
            <a:avLst/>
            <a:gdLst/>
            <a:ahLst/>
            <a:cxnLst/>
            <a:rect l="l" t="t" r="r" b="b"/>
            <a:pathLst>
              <a:path w="2082257" h="2113966">
                <a:moveTo>
                  <a:pt x="0" y="0"/>
                </a:moveTo>
                <a:lnTo>
                  <a:pt x="2082256" y="0"/>
                </a:lnTo>
                <a:lnTo>
                  <a:pt x="2082256" y="2113966"/>
                </a:lnTo>
                <a:lnTo>
                  <a:pt x="0" y="2113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6" name="Freeform 6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85593" y="544467"/>
              <a:ext cx="1629794" cy="1448706"/>
            </a:xfrm>
            <a:custGeom>
              <a:avLst/>
              <a:gdLst/>
              <a:ahLst/>
              <a:cxnLst/>
              <a:rect l="l" t="t" r="r" b="b"/>
              <a:pathLst>
                <a:path w="1629794" h="1448706">
                  <a:moveTo>
                    <a:pt x="0" y="0"/>
                  </a:moveTo>
                  <a:lnTo>
                    <a:pt x="1629794" y="0"/>
                  </a:lnTo>
                  <a:lnTo>
                    <a:pt x="1629794" y="1448706"/>
                  </a:lnTo>
                  <a:lnTo>
                    <a:pt x="0" y="144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2918987" y="2981557"/>
            <a:ext cx="12450025" cy="7003139"/>
          </a:xfrm>
          <a:custGeom>
            <a:avLst/>
            <a:gdLst/>
            <a:ahLst/>
            <a:cxnLst/>
            <a:rect l="l" t="t" r="r" b="b"/>
            <a:pathLst>
              <a:path w="12450025" h="7003139">
                <a:moveTo>
                  <a:pt x="0" y="0"/>
                </a:moveTo>
                <a:lnTo>
                  <a:pt x="12450026" y="0"/>
                </a:lnTo>
                <a:lnTo>
                  <a:pt x="12450026" y="7003139"/>
                </a:lnTo>
                <a:lnTo>
                  <a:pt x="0" y="7003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72101" y="1674661"/>
            <a:ext cx="74438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7000" u="none" strike="noStrike">
                <a:solidFill>
                  <a:srgbClr val="9B4819"/>
                </a:solidFill>
                <a:latin typeface="杨任东竹石体"/>
                <a:ea typeface="杨任东竹石体"/>
              </a:rPr>
              <a:t>功能介紹:地圖繪製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71114" y="8926512"/>
            <a:ext cx="5358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杨任东竹石体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0429" y="2813882"/>
            <a:ext cx="12687141" cy="7239600"/>
          </a:xfrm>
          <a:custGeom>
            <a:avLst/>
            <a:gdLst/>
            <a:ahLst/>
            <a:cxnLst/>
            <a:rect l="l" t="t" r="r" b="b"/>
            <a:pathLst>
              <a:path w="12687141" h="7239600">
                <a:moveTo>
                  <a:pt x="0" y="0"/>
                </a:moveTo>
                <a:lnTo>
                  <a:pt x="12687142" y="0"/>
                </a:lnTo>
                <a:lnTo>
                  <a:pt x="12687142" y="7239600"/>
                </a:lnTo>
                <a:lnTo>
                  <a:pt x="0" y="723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2101" y="1674661"/>
            <a:ext cx="5846120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功能介紹:導航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3412837">
            <a:off x="-910155" y="-740878"/>
            <a:ext cx="2082257" cy="2113966"/>
          </a:xfrm>
          <a:custGeom>
            <a:avLst/>
            <a:gdLst/>
            <a:ahLst/>
            <a:cxnLst/>
            <a:rect l="l" t="t" r="r" b="b"/>
            <a:pathLst>
              <a:path w="2082257" h="2113966">
                <a:moveTo>
                  <a:pt x="0" y="0"/>
                </a:moveTo>
                <a:lnTo>
                  <a:pt x="2082256" y="0"/>
                </a:lnTo>
                <a:lnTo>
                  <a:pt x="2082256" y="2113966"/>
                </a:lnTo>
                <a:lnTo>
                  <a:pt x="0" y="2113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7" name="Freeform 7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49796" y="566956"/>
              <a:ext cx="1701389" cy="1512346"/>
            </a:xfrm>
            <a:custGeom>
              <a:avLst/>
              <a:gdLst/>
              <a:ahLst/>
              <a:cxnLst/>
              <a:rect l="l" t="t" r="r" b="b"/>
              <a:pathLst>
                <a:path w="1701389" h="1512346">
                  <a:moveTo>
                    <a:pt x="0" y="0"/>
                  </a:moveTo>
                  <a:lnTo>
                    <a:pt x="1701389" y="0"/>
                  </a:lnTo>
                  <a:lnTo>
                    <a:pt x="1701389" y="1512345"/>
                  </a:lnTo>
                  <a:lnTo>
                    <a:pt x="0" y="151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1114" y="8926512"/>
            <a:ext cx="6882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3412837">
            <a:off x="-910155" y="-740878"/>
            <a:ext cx="2082257" cy="2113966"/>
          </a:xfrm>
          <a:custGeom>
            <a:avLst/>
            <a:gdLst/>
            <a:ahLst/>
            <a:cxnLst/>
            <a:rect l="l" t="t" r="r" b="b"/>
            <a:pathLst>
              <a:path w="2082257" h="2113966">
                <a:moveTo>
                  <a:pt x="0" y="0"/>
                </a:moveTo>
                <a:lnTo>
                  <a:pt x="2082256" y="0"/>
                </a:lnTo>
                <a:lnTo>
                  <a:pt x="2082256" y="2113966"/>
                </a:lnTo>
                <a:lnTo>
                  <a:pt x="0" y="2113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5" name="Freeform 5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49796" y="566956"/>
              <a:ext cx="1701389" cy="1512346"/>
            </a:xfrm>
            <a:custGeom>
              <a:avLst/>
              <a:gdLst/>
              <a:ahLst/>
              <a:cxnLst/>
              <a:rect l="l" t="t" r="r" b="b"/>
              <a:pathLst>
                <a:path w="1701389" h="1512346">
                  <a:moveTo>
                    <a:pt x="0" y="0"/>
                  </a:moveTo>
                  <a:lnTo>
                    <a:pt x="1701389" y="0"/>
                  </a:lnTo>
                  <a:lnTo>
                    <a:pt x="1701389" y="1512345"/>
                  </a:lnTo>
                  <a:lnTo>
                    <a:pt x="0" y="151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72101" y="1674661"/>
            <a:ext cx="5846120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功能介紹:導航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71114" y="8926512"/>
            <a:ext cx="6120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13</a:t>
            </a:r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2800429" y="2813882"/>
            <a:ext cx="12687141" cy="713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2101" y="1674661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結論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302427" y="56471"/>
            <a:ext cx="3459979" cy="2110951"/>
            <a:chOff x="0" y="0"/>
            <a:chExt cx="4613306" cy="2814601"/>
          </a:xfrm>
        </p:grpSpPr>
        <p:sp>
          <p:nvSpPr>
            <p:cNvPr id="5" name="Freeform 5"/>
            <p:cNvSpPr/>
            <p:nvPr/>
          </p:nvSpPr>
          <p:spPr>
            <a:xfrm rot="-548084">
              <a:off x="143640" y="329727"/>
              <a:ext cx="4326025" cy="2155147"/>
            </a:xfrm>
            <a:custGeom>
              <a:avLst/>
              <a:gdLst/>
              <a:ahLst/>
              <a:cxnLst/>
              <a:rect l="l" t="t" r="r" b="b"/>
              <a:pathLst>
                <a:path w="4326025" h="2155147">
                  <a:moveTo>
                    <a:pt x="0" y="0"/>
                  </a:moveTo>
                  <a:lnTo>
                    <a:pt x="4326025" y="0"/>
                  </a:lnTo>
                  <a:lnTo>
                    <a:pt x="4326025" y="2155147"/>
                  </a:lnTo>
                  <a:lnTo>
                    <a:pt x="0" y="2155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0863" y="1015426"/>
              <a:ext cx="3486144" cy="802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52"/>
                </a:lnSpc>
                <a:spcBef>
                  <a:spcPct val="0"/>
                </a:spcBef>
              </a:pPr>
              <a:r>
                <a:rPr lang="en-US" sz="4064" dirty="0">
                  <a:solidFill>
                    <a:srgbClr val="9B4819"/>
                  </a:solidFill>
                  <a:latin typeface="杨任东竹石体" panose="02020500000000000000" charset="-122"/>
                </a:rPr>
                <a:t>conclusion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84088" y="1657199"/>
            <a:ext cx="5919825" cy="90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ea typeface="杨任东竹石体"/>
              </a:rPr>
              <a:t>災難救助遙測機器人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2557" y="4023099"/>
            <a:ext cx="15522887" cy="260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杨任东竹石体"/>
              </a:rPr>
              <a:t>提升救援效率：通過整合多項技術，提升救援效率，並提供幫助。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ea typeface="杨任东竹石体"/>
            </a:endParaRPr>
          </a:p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杨任东竹石体"/>
              </a:rPr>
              <a:t>降低使用門檻：直觀的操作界面降低操作複雜度，使非技術人員也能快速應對救援任務。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ea typeface="杨任东竹石体"/>
            </a:endParaRPr>
          </a:p>
          <a:p>
            <a:pPr marL="647692" lvl="1" indent="-323846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ea typeface="杨任东竹石体"/>
              </a:rPr>
              <a:t>強化情況感知能力：結合影像技術，提高對環境的感知能力。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71114" y="8926512"/>
            <a:ext cx="6120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杨任东竹石体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2101" y="1674661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9B4819"/>
                </a:solidFill>
                <a:ea typeface="杨任东竹石体"/>
              </a:rPr>
              <a:t>未來展望</a:t>
            </a:r>
            <a:endParaRPr lang="en-US" sz="7000" dirty="0">
              <a:solidFill>
                <a:srgbClr val="9B4819"/>
              </a:solidFill>
              <a:ea typeface="杨任东竹石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72101" y="3193583"/>
            <a:ext cx="5185872" cy="8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6987" lvl="1" indent="-498493" algn="just">
              <a:lnSpc>
                <a:spcPts val="6464"/>
              </a:lnSpc>
              <a:buFont typeface="Arial"/>
              <a:buChar char="•"/>
            </a:pPr>
            <a:r>
              <a:rPr lang="en-US" sz="4617">
                <a:solidFill>
                  <a:srgbClr val="000000"/>
                </a:solidFill>
                <a:ea typeface="杨任东竹石体"/>
              </a:rPr>
              <a:t>環景影像自適應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9745" y="7330860"/>
            <a:ext cx="130966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物件偵測將進一步提升環景影像的應用價值。通過將物件偵測增加到環景影像中，系統將能夠更快速地識別重要物體。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101" y="6324239"/>
            <a:ext cx="5796152" cy="8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6987" lvl="1" indent="-498493" algn="just">
              <a:lnSpc>
                <a:spcPts val="6464"/>
              </a:lnSpc>
              <a:spcBef>
                <a:spcPct val="0"/>
              </a:spcBef>
              <a:buFont typeface="Arial"/>
              <a:buChar char="•"/>
            </a:pPr>
            <a:r>
              <a:rPr lang="en-US" sz="4617" u="none" strike="noStrike">
                <a:solidFill>
                  <a:srgbClr val="000000"/>
                </a:solidFill>
                <a:ea typeface="杨任东竹石体"/>
              </a:rPr>
              <a:t>物件偵測的加入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02427" y="56471"/>
            <a:ext cx="3459979" cy="2110951"/>
            <a:chOff x="0" y="0"/>
            <a:chExt cx="4613306" cy="2814601"/>
          </a:xfrm>
        </p:grpSpPr>
        <p:sp>
          <p:nvSpPr>
            <p:cNvPr id="8" name="Freeform 8"/>
            <p:cNvSpPr/>
            <p:nvPr/>
          </p:nvSpPr>
          <p:spPr>
            <a:xfrm rot="-548084">
              <a:off x="143640" y="329727"/>
              <a:ext cx="4326025" cy="2155147"/>
            </a:xfrm>
            <a:custGeom>
              <a:avLst/>
              <a:gdLst/>
              <a:ahLst/>
              <a:cxnLst/>
              <a:rect l="l" t="t" r="r" b="b"/>
              <a:pathLst>
                <a:path w="4326025" h="2155147">
                  <a:moveTo>
                    <a:pt x="0" y="0"/>
                  </a:moveTo>
                  <a:lnTo>
                    <a:pt x="4326025" y="0"/>
                  </a:lnTo>
                  <a:lnTo>
                    <a:pt x="4326025" y="2155147"/>
                  </a:lnTo>
                  <a:lnTo>
                    <a:pt x="0" y="2155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28602" y="778617"/>
              <a:ext cx="3248532" cy="1295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367"/>
                </a:lnSpc>
                <a:spcBef>
                  <a:spcPct val="0"/>
                </a:spcBef>
              </a:pPr>
              <a:r>
                <a:rPr lang="en-US" sz="6578">
                  <a:solidFill>
                    <a:srgbClr val="9B4819"/>
                  </a:solidFill>
                  <a:latin typeface="杨任东竹石体"/>
                </a:rPr>
                <a:t>future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71114" y="8926512"/>
            <a:ext cx="53588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杨任东竹石体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745" y="4120947"/>
            <a:ext cx="13096661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ea typeface="杨任东竹石体"/>
              </a:rPr>
              <a:t>在環景影像的部分，障礙物距離跟融合比例呈正相關，在未來可以通過深度學習的方法，判別接縫處的障礙物距離車體的距離，從而改變融合比例，達到自適應的環景影像調整。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ea typeface="杨任东竹石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17720"/>
            <a:ext cx="753959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大綱</a:t>
            </a:r>
          </a:p>
        </p:txBody>
      </p:sp>
      <p:sp>
        <p:nvSpPr>
          <p:cNvPr id="3" name="AutoShape 3"/>
          <p:cNvSpPr/>
          <p:nvPr/>
        </p:nvSpPr>
        <p:spPr>
          <a:xfrm>
            <a:off x="713534" y="1038225"/>
            <a:ext cx="16885847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085253" y="2108055"/>
          <a:ext cx="6966083" cy="7150245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004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44">
                          <a:solidFill>
                            <a:srgbClr val="000000"/>
                          </a:solidFill>
                          <a:ea typeface="杨任东竹石体"/>
                        </a:rPr>
                        <a:t>動機目的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04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44">
                          <a:solidFill>
                            <a:srgbClr val="000000"/>
                          </a:solidFill>
                          <a:ea typeface="杨任东竹石体"/>
                        </a:rPr>
                        <a:t>系統架構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818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44">
                          <a:solidFill>
                            <a:srgbClr val="000000"/>
                          </a:solidFill>
                          <a:ea typeface="杨任东竹石体"/>
                        </a:rPr>
                        <a:t>工具介紹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5280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44">
                          <a:solidFill>
                            <a:srgbClr val="000000"/>
                          </a:solidFill>
                          <a:ea typeface="杨任东竹石体"/>
                        </a:rPr>
                        <a:t>功能介紹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04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44">
                          <a:solidFill>
                            <a:srgbClr val="000000"/>
                          </a:solidFill>
                          <a:ea typeface="杨任东竹石体"/>
                        </a:rPr>
                        <a:t>結論與未來展望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9258300"/>
            <a:ext cx="16230672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81143" y="0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66386" y="611904"/>
              <a:ext cx="1668209" cy="1377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4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9B4819"/>
                  </a:solidFill>
                  <a:latin typeface="杨任东竹石体"/>
                </a:rPr>
                <a:t>why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831919" y="5580023"/>
            <a:ext cx="3898449" cy="3898449"/>
          </a:xfrm>
          <a:custGeom>
            <a:avLst/>
            <a:gdLst/>
            <a:ahLst/>
            <a:cxnLst/>
            <a:rect l="l" t="t" r="r" b="b"/>
            <a:pathLst>
              <a:path w="3898449" h="3898449">
                <a:moveTo>
                  <a:pt x="0" y="0"/>
                </a:moveTo>
                <a:lnTo>
                  <a:pt x="3898449" y="0"/>
                </a:lnTo>
                <a:lnTo>
                  <a:pt x="3898449" y="3898450"/>
                </a:lnTo>
                <a:lnTo>
                  <a:pt x="0" y="389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28628" y="1627472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動機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9020" y="3288943"/>
            <a:ext cx="11444372" cy="308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杨任东竹石体"/>
                <a:ea typeface="杨任东竹石体"/>
              </a:rPr>
              <a:t>在專題展中看到學長的專題對ROS機器人產生興趣</a:t>
            </a: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在有限的性能下，探究系統的極限</a:t>
            </a: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杨任东竹石体"/>
                <a:ea typeface="杨任东竹石体"/>
              </a:rPr>
              <a:t>希望能夠藉由ROS這個平台，擴展這個系統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1</a:t>
            </a:r>
          </a:p>
        </p:txBody>
      </p:sp>
      <p:sp>
        <p:nvSpPr>
          <p:cNvPr id="11" name="Freeform 11"/>
          <p:cNvSpPr/>
          <p:nvPr/>
        </p:nvSpPr>
        <p:spPr>
          <a:xfrm>
            <a:off x="706709" y="2651094"/>
            <a:ext cx="2949699" cy="386142"/>
          </a:xfrm>
          <a:custGeom>
            <a:avLst/>
            <a:gdLst/>
            <a:ahLst/>
            <a:cxnLst/>
            <a:rect l="l" t="t" r="r" b="b"/>
            <a:pathLst>
              <a:path w="2949699" h="386142">
                <a:moveTo>
                  <a:pt x="0" y="0"/>
                </a:moveTo>
                <a:lnTo>
                  <a:pt x="2949698" y="0"/>
                </a:lnTo>
                <a:lnTo>
                  <a:pt x="2949698" y="386142"/>
                </a:lnTo>
                <a:lnTo>
                  <a:pt x="0" y="386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28" y="9258300"/>
            <a:ext cx="16230672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64875" y="77085"/>
            <a:ext cx="3150735" cy="1922280"/>
            <a:chOff x="0" y="0"/>
            <a:chExt cx="4200981" cy="2563039"/>
          </a:xfrm>
        </p:grpSpPr>
        <p:sp>
          <p:nvSpPr>
            <p:cNvPr id="5" name="Freeform 5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326" y="611904"/>
              <a:ext cx="2090329" cy="1377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4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9B4819"/>
                  </a:solidFill>
                  <a:latin typeface="杨任东竹石体"/>
                </a:rPr>
                <a:t>what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06709" y="2651094"/>
            <a:ext cx="2949699" cy="386142"/>
          </a:xfrm>
          <a:custGeom>
            <a:avLst/>
            <a:gdLst/>
            <a:ahLst/>
            <a:cxnLst/>
            <a:rect l="l" t="t" r="r" b="b"/>
            <a:pathLst>
              <a:path w="2949699" h="386142">
                <a:moveTo>
                  <a:pt x="0" y="0"/>
                </a:moveTo>
                <a:lnTo>
                  <a:pt x="2949698" y="0"/>
                </a:lnTo>
                <a:lnTo>
                  <a:pt x="2949698" y="386142"/>
                </a:lnTo>
                <a:lnTo>
                  <a:pt x="0" y="3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335756" y="6349331"/>
            <a:ext cx="2591837" cy="2591837"/>
          </a:xfrm>
          <a:custGeom>
            <a:avLst/>
            <a:gdLst/>
            <a:ahLst/>
            <a:cxnLst/>
            <a:rect l="l" t="t" r="r" b="b"/>
            <a:pathLst>
              <a:path w="2591837" h="2591837">
                <a:moveTo>
                  <a:pt x="0" y="0"/>
                </a:moveTo>
                <a:lnTo>
                  <a:pt x="2591836" y="0"/>
                </a:lnTo>
                <a:lnTo>
                  <a:pt x="2591836" y="2591837"/>
                </a:lnTo>
                <a:lnTo>
                  <a:pt x="0" y="2591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628" y="1627472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目的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65" y="3262596"/>
            <a:ext cx="9567829" cy="308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84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>
                <a:solidFill>
                  <a:srgbClr val="000000"/>
                </a:solidFill>
                <a:ea typeface="杨任东竹石体"/>
              </a:rPr>
              <a:t>為救難人員打造的系統</a:t>
            </a:r>
          </a:p>
          <a:p>
            <a:pPr marL="734059" lvl="1" indent="-367030" algn="l">
              <a:lnSpc>
                <a:spcPts val="84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>
                <a:solidFill>
                  <a:srgbClr val="000000"/>
                </a:solidFill>
                <a:ea typeface="杨任东竹石体"/>
              </a:rPr>
              <a:t>在災害現場提供現場資訊等相關服務</a:t>
            </a:r>
          </a:p>
          <a:p>
            <a:pPr marL="734059" lvl="1" indent="-367030" algn="l">
              <a:lnSpc>
                <a:spcPts val="84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 strike="noStrike">
                <a:solidFill>
                  <a:srgbClr val="000000"/>
                </a:solidFill>
                <a:ea typeface="杨任东竹石体"/>
              </a:rPr>
              <a:t>提供良好的使用者介面供救難人員使用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572396" y="9258300"/>
            <a:ext cx="13614849" cy="9525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4" name="Freeform 4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12717" y="599204"/>
              <a:ext cx="1975546" cy="1377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4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9B4819"/>
                  </a:solidFill>
                  <a:latin typeface="杨任东竹石体"/>
                </a:rPr>
                <a:t>flow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350326" y="7626217"/>
            <a:ext cx="2222063" cy="2147068"/>
          </a:xfrm>
          <a:custGeom>
            <a:avLst/>
            <a:gdLst/>
            <a:ahLst/>
            <a:cxnLst/>
            <a:rect l="l" t="t" r="r" b="b"/>
            <a:pathLst>
              <a:path w="2222063" h="2147068">
                <a:moveTo>
                  <a:pt x="0" y="0"/>
                </a:moveTo>
                <a:lnTo>
                  <a:pt x="2222063" y="0"/>
                </a:lnTo>
                <a:lnTo>
                  <a:pt x="2222063" y="2147068"/>
                </a:lnTo>
                <a:lnTo>
                  <a:pt x="0" y="21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999266" y="1999365"/>
            <a:ext cx="10080014" cy="7056010"/>
          </a:xfrm>
          <a:custGeom>
            <a:avLst/>
            <a:gdLst/>
            <a:ahLst/>
            <a:cxnLst/>
            <a:rect l="l" t="t" r="r" b="b"/>
            <a:pathLst>
              <a:path w="10080014" h="7056010">
                <a:moveTo>
                  <a:pt x="0" y="0"/>
                </a:moveTo>
                <a:lnTo>
                  <a:pt x="10080014" y="0"/>
                </a:lnTo>
                <a:lnTo>
                  <a:pt x="10080014" y="7056010"/>
                </a:lnTo>
                <a:lnTo>
                  <a:pt x="0" y="7056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628" y="1506678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系統架構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54144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86598" y="1425511"/>
            <a:ext cx="9047186" cy="9128388"/>
            <a:chOff x="0" y="0"/>
            <a:chExt cx="12062915" cy="12171184"/>
          </a:xfrm>
        </p:grpSpPr>
        <p:sp>
          <p:nvSpPr>
            <p:cNvPr id="4" name="Freeform 4"/>
            <p:cNvSpPr/>
            <p:nvPr/>
          </p:nvSpPr>
          <p:spPr>
            <a:xfrm>
              <a:off x="4826780" y="0"/>
              <a:ext cx="7236135" cy="6509291"/>
            </a:xfrm>
            <a:custGeom>
              <a:avLst/>
              <a:gdLst/>
              <a:ahLst/>
              <a:cxnLst/>
              <a:rect l="l" t="t" r="r" b="b"/>
              <a:pathLst>
                <a:path w="7236135" h="6509291">
                  <a:moveTo>
                    <a:pt x="0" y="0"/>
                  </a:moveTo>
                  <a:lnTo>
                    <a:pt x="7236135" y="0"/>
                  </a:lnTo>
                  <a:lnTo>
                    <a:pt x="7236135" y="6509291"/>
                  </a:lnTo>
                  <a:lnTo>
                    <a:pt x="0" y="6509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416307" cy="7234387"/>
            </a:xfrm>
            <a:custGeom>
              <a:avLst/>
              <a:gdLst/>
              <a:ahLst/>
              <a:cxnLst/>
              <a:rect l="l" t="t" r="r" b="b"/>
              <a:pathLst>
                <a:path w="6416307" h="7234387">
                  <a:moveTo>
                    <a:pt x="0" y="0"/>
                  </a:moveTo>
                  <a:lnTo>
                    <a:pt x="6416307" y="0"/>
                  </a:lnTo>
                  <a:lnTo>
                    <a:pt x="6416307" y="7234387"/>
                  </a:lnTo>
                  <a:lnTo>
                    <a:pt x="0" y="7234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5654535"/>
              <a:ext cx="7244315" cy="6516649"/>
            </a:xfrm>
            <a:custGeom>
              <a:avLst/>
              <a:gdLst/>
              <a:ahLst/>
              <a:cxnLst/>
              <a:rect l="l" t="t" r="r" b="b"/>
              <a:pathLst>
                <a:path w="7244315" h="6516649">
                  <a:moveTo>
                    <a:pt x="0" y="0"/>
                  </a:moveTo>
                  <a:lnTo>
                    <a:pt x="7244315" y="0"/>
                  </a:lnTo>
                  <a:lnTo>
                    <a:pt x="7244315" y="6516649"/>
                  </a:lnTo>
                  <a:lnTo>
                    <a:pt x="0" y="6516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702674" y="4878102"/>
              <a:ext cx="6360241" cy="7189145"/>
            </a:xfrm>
            <a:custGeom>
              <a:avLst/>
              <a:gdLst/>
              <a:ahLst/>
              <a:cxnLst/>
              <a:rect l="l" t="t" r="r" b="b"/>
              <a:pathLst>
                <a:path w="6360241" h="7189145">
                  <a:moveTo>
                    <a:pt x="0" y="0"/>
                  </a:moveTo>
                  <a:lnTo>
                    <a:pt x="6360241" y="0"/>
                  </a:lnTo>
                  <a:lnTo>
                    <a:pt x="6360241" y="7189145"/>
                  </a:lnTo>
                  <a:lnTo>
                    <a:pt x="0" y="718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562798" y="6825898"/>
            <a:ext cx="1824302" cy="2432402"/>
          </a:xfrm>
          <a:custGeom>
            <a:avLst/>
            <a:gdLst/>
            <a:ahLst/>
            <a:cxnLst/>
            <a:rect l="l" t="t" r="r" b="b"/>
            <a:pathLst>
              <a:path w="1824302" h="2432402">
                <a:moveTo>
                  <a:pt x="0" y="0"/>
                </a:moveTo>
                <a:lnTo>
                  <a:pt x="1824301" y="0"/>
                </a:lnTo>
                <a:lnTo>
                  <a:pt x="1824301" y="2432402"/>
                </a:lnTo>
                <a:lnTo>
                  <a:pt x="0" y="243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437001" y="6493596"/>
            <a:ext cx="2305457" cy="2305457"/>
          </a:xfrm>
          <a:custGeom>
            <a:avLst/>
            <a:gdLst/>
            <a:ahLst/>
            <a:cxnLst/>
            <a:rect l="l" t="t" r="r" b="b"/>
            <a:pathLst>
              <a:path w="2305457" h="2305457">
                <a:moveTo>
                  <a:pt x="0" y="0"/>
                </a:moveTo>
                <a:lnTo>
                  <a:pt x="2305457" y="0"/>
                </a:lnTo>
                <a:lnTo>
                  <a:pt x="2305457" y="2305457"/>
                </a:lnTo>
                <a:lnTo>
                  <a:pt x="0" y="2305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5918197" y="2640984"/>
            <a:ext cx="2468902" cy="2468902"/>
          </a:xfrm>
          <a:custGeom>
            <a:avLst/>
            <a:gdLst/>
            <a:ahLst/>
            <a:cxnLst/>
            <a:rect l="l" t="t" r="r" b="b"/>
            <a:pathLst>
              <a:path w="2468902" h="2468902">
                <a:moveTo>
                  <a:pt x="0" y="0"/>
                </a:moveTo>
                <a:lnTo>
                  <a:pt x="2468902" y="0"/>
                </a:lnTo>
                <a:lnTo>
                  <a:pt x="2468902" y="2468902"/>
                </a:lnTo>
                <a:lnTo>
                  <a:pt x="0" y="2468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0013392" y="2616137"/>
            <a:ext cx="2483550" cy="2207600"/>
          </a:xfrm>
          <a:custGeom>
            <a:avLst/>
            <a:gdLst/>
            <a:ahLst/>
            <a:cxnLst/>
            <a:rect l="l" t="t" r="r" b="b"/>
            <a:pathLst>
              <a:path w="2483550" h="2207600">
                <a:moveTo>
                  <a:pt x="0" y="0"/>
                </a:moveTo>
                <a:lnTo>
                  <a:pt x="2483549" y="0"/>
                </a:lnTo>
                <a:lnTo>
                  <a:pt x="2483549" y="2207600"/>
                </a:lnTo>
                <a:lnTo>
                  <a:pt x="0" y="2207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3748383" y="6401649"/>
            <a:ext cx="3573163" cy="1882842"/>
            <a:chOff x="0" y="0"/>
            <a:chExt cx="4764217" cy="2510456"/>
          </a:xfrm>
        </p:grpSpPr>
        <p:sp>
          <p:nvSpPr>
            <p:cNvPr id="13" name="Freeform 13"/>
            <p:cNvSpPr/>
            <p:nvPr/>
          </p:nvSpPr>
          <p:spPr>
            <a:xfrm>
              <a:off x="2789563" y="686083"/>
              <a:ext cx="1974654" cy="1824372"/>
            </a:xfrm>
            <a:custGeom>
              <a:avLst/>
              <a:gdLst/>
              <a:ahLst/>
              <a:cxnLst/>
              <a:rect l="l" t="t" r="r" b="b"/>
              <a:pathLst>
                <a:path w="1974654" h="1824372">
                  <a:moveTo>
                    <a:pt x="0" y="0"/>
                  </a:moveTo>
                  <a:lnTo>
                    <a:pt x="1974654" y="0"/>
                  </a:lnTo>
                  <a:lnTo>
                    <a:pt x="1974654" y="1824373"/>
                  </a:lnTo>
                  <a:lnTo>
                    <a:pt x="0" y="1824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51031" t="-8048" r="-50680" b="-1476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3910487" cy="918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98"/>
                </a:lnSpc>
                <a:spcBef>
                  <a:spcPct val="0"/>
                </a:spcBef>
              </a:pPr>
              <a:r>
                <a:rPr lang="en-US" sz="4141">
                  <a:solidFill>
                    <a:srgbClr val="000000"/>
                  </a:solidFill>
                  <a:ea typeface="杨任东竹石体"/>
                </a:rPr>
                <a:t>載具使用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4099" y="1288870"/>
              <a:ext cx="3816388" cy="785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8"/>
                </a:lnSpc>
                <a:spcBef>
                  <a:spcPct val="0"/>
                </a:spcBef>
              </a:pPr>
              <a:r>
                <a:rPr lang="en-US" sz="3520">
                  <a:solidFill>
                    <a:srgbClr val="000000"/>
                  </a:solidFill>
                  <a:latin typeface="杨任东竹石体"/>
                </a:rPr>
                <a:t>ROSKY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100" y="6401649"/>
            <a:ext cx="4366378" cy="2397404"/>
            <a:chOff x="0" y="0"/>
            <a:chExt cx="5821837" cy="3196539"/>
          </a:xfrm>
        </p:grpSpPr>
        <p:sp>
          <p:nvSpPr>
            <p:cNvPr id="17" name="Freeform 17"/>
            <p:cNvSpPr/>
            <p:nvPr/>
          </p:nvSpPr>
          <p:spPr>
            <a:xfrm>
              <a:off x="0" y="2666493"/>
              <a:ext cx="1805790" cy="530046"/>
            </a:xfrm>
            <a:custGeom>
              <a:avLst/>
              <a:gdLst/>
              <a:ahLst/>
              <a:cxnLst/>
              <a:rect l="l" t="t" r="r" b="b"/>
              <a:pathLst>
                <a:path w="1805790" h="530046">
                  <a:moveTo>
                    <a:pt x="0" y="0"/>
                  </a:moveTo>
                  <a:lnTo>
                    <a:pt x="1805790" y="0"/>
                  </a:lnTo>
                  <a:lnTo>
                    <a:pt x="1805790" y="530046"/>
                  </a:lnTo>
                  <a:lnTo>
                    <a:pt x="0" y="53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r="-78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15287" y="853018"/>
              <a:ext cx="1490503" cy="1490503"/>
            </a:xfrm>
            <a:custGeom>
              <a:avLst/>
              <a:gdLst/>
              <a:ahLst/>
              <a:cxnLst/>
              <a:rect l="l" t="t" r="r" b="b"/>
              <a:pathLst>
                <a:path w="1490503" h="1490503">
                  <a:moveTo>
                    <a:pt x="0" y="0"/>
                  </a:moveTo>
                  <a:lnTo>
                    <a:pt x="1490503" y="0"/>
                  </a:lnTo>
                  <a:lnTo>
                    <a:pt x="1490503" y="1490503"/>
                  </a:lnTo>
                  <a:lnTo>
                    <a:pt x="0" y="1490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44947" y="-76200"/>
              <a:ext cx="3776890" cy="88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ea typeface="杨任东竹石体"/>
                </a:rPr>
                <a:t>後端運算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135831" y="1251759"/>
              <a:ext cx="3686006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杨任东竹石体"/>
                </a:rPr>
                <a:t>C++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35831" y="2444563"/>
              <a:ext cx="3686006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杨任东竹石体"/>
                </a:rPr>
                <a:t>ROS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07899" y="2481123"/>
            <a:ext cx="4063088" cy="2397144"/>
            <a:chOff x="0" y="0"/>
            <a:chExt cx="5417450" cy="3196192"/>
          </a:xfrm>
        </p:grpSpPr>
        <p:sp>
          <p:nvSpPr>
            <p:cNvPr id="23" name="Freeform 23"/>
            <p:cNvSpPr/>
            <p:nvPr/>
          </p:nvSpPr>
          <p:spPr>
            <a:xfrm>
              <a:off x="0" y="921652"/>
              <a:ext cx="1310946" cy="1353234"/>
            </a:xfrm>
            <a:custGeom>
              <a:avLst/>
              <a:gdLst/>
              <a:ahLst/>
              <a:cxnLst/>
              <a:rect l="l" t="t" r="r" b="b"/>
              <a:pathLst>
                <a:path w="1310946" h="1353234">
                  <a:moveTo>
                    <a:pt x="0" y="0"/>
                  </a:moveTo>
                  <a:lnTo>
                    <a:pt x="1310946" y="0"/>
                  </a:lnTo>
                  <a:lnTo>
                    <a:pt x="1310946" y="1353235"/>
                  </a:lnTo>
                  <a:lnTo>
                    <a:pt x="0" y="1353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40560" y="-76200"/>
              <a:ext cx="3776890" cy="88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ea typeface="杨任东竹石体"/>
                </a:rPr>
                <a:t>伺服器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31445" y="1251759"/>
              <a:ext cx="3686006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杨任东竹石体"/>
                </a:rPr>
                <a:t>Ubuntu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31445" y="2444563"/>
              <a:ext cx="368600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29289" y="545464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工具介紹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748383" y="1817418"/>
            <a:ext cx="3177523" cy="3747888"/>
            <a:chOff x="0" y="-76200"/>
            <a:chExt cx="4236697" cy="4997183"/>
          </a:xfrm>
        </p:grpSpPr>
        <p:sp>
          <p:nvSpPr>
            <p:cNvPr id="29" name="Freeform 29"/>
            <p:cNvSpPr/>
            <p:nvPr/>
          </p:nvSpPr>
          <p:spPr>
            <a:xfrm>
              <a:off x="3077647" y="2221405"/>
              <a:ext cx="1159050" cy="1324628"/>
            </a:xfrm>
            <a:custGeom>
              <a:avLst/>
              <a:gdLst/>
              <a:ahLst/>
              <a:cxnLst/>
              <a:rect l="l" t="t" r="r" b="b"/>
              <a:pathLst>
                <a:path w="1159050" h="1324628">
                  <a:moveTo>
                    <a:pt x="0" y="0"/>
                  </a:moveTo>
                  <a:lnTo>
                    <a:pt x="1159050" y="0"/>
                  </a:lnTo>
                  <a:lnTo>
                    <a:pt x="1159050" y="1324628"/>
                  </a:lnTo>
                  <a:lnTo>
                    <a:pt x="0" y="1324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133438" y="737554"/>
              <a:ext cx="1004271" cy="1339027"/>
            </a:xfrm>
            <a:custGeom>
              <a:avLst/>
              <a:gdLst/>
              <a:ahLst/>
              <a:cxnLst/>
              <a:rect l="l" t="t" r="r" b="b"/>
              <a:pathLst>
                <a:path w="1004271" h="1339027">
                  <a:moveTo>
                    <a:pt x="0" y="0"/>
                  </a:moveTo>
                  <a:lnTo>
                    <a:pt x="1004271" y="0"/>
                  </a:lnTo>
                  <a:lnTo>
                    <a:pt x="1004271" y="1339027"/>
                  </a:lnTo>
                  <a:lnTo>
                    <a:pt x="0" y="133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077647" y="3761933"/>
              <a:ext cx="1159050" cy="1159050"/>
            </a:xfrm>
            <a:custGeom>
              <a:avLst/>
              <a:gdLst/>
              <a:ahLst/>
              <a:cxnLst/>
              <a:rect l="l" t="t" r="r" b="b"/>
              <a:pathLst>
                <a:path w="1159050" h="1159050">
                  <a:moveTo>
                    <a:pt x="0" y="0"/>
                  </a:moveTo>
                  <a:lnTo>
                    <a:pt x="1159050" y="0"/>
                  </a:lnTo>
                  <a:lnTo>
                    <a:pt x="1159050" y="1159049"/>
                  </a:lnTo>
                  <a:lnTo>
                    <a:pt x="0" y="1159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3776890" cy="88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ea typeface="杨任东竹石体"/>
                </a:rPr>
                <a:t>前端顯示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0884" y="1251759"/>
              <a:ext cx="3686006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杨任东竹石体"/>
                </a:rPr>
                <a:t>HTML5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90884" y="2444563"/>
              <a:ext cx="3686006" cy="75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杨任东竹石体"/>
                </a:rPr>
                <a:t>JavaScript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0884" y="3932379"/>
              <a:ext cx="1159051" cy="75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 u="none" strike="noStrike" dirty="0">
                  <a:solidFill>
                    <a:srgbClr val="000000"/>
                  </a:solidFill>
                  <a:latin typeface="杨任东竹石体"/>
                </a:rPr>
                <a:t>CSS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54144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29289" y="545464"/>
            <a:ext cx="5729374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ea typeface="杨任东竹石体"/>
              </a:rPr>
              <a:t>功能介紹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925847" y="1447791"/>
            <a:ext cx="10380071" cy="8397927"/>
            <a:chOff x="0" y="0"/>
            <a:chExt cx="13840094" cy="11197236"/>
          </a:xfrm>
        </p:grpSpPr>
        <p:sp>
          <p:nvSpPr>
            <p:cNvPr id="5" name="Freeform 5"/>
            <p:cNvSpPr/>
            <p:nvPr/>
          </p:nvSpPr>
          <p:spPr>
            <a:xfrm>
              <a:off x="4794544" y="4132175"/>
              <a:ext cx="3619274" cy="2946840"/>
            </a:xfrm>
            <a:custGeom>
              <a:avLst/>
              <a:gdLst/>
              <a:ahLst/>
              <a:cxnLst/>
              <a:rect l="l" t="t" r="r" b="b"/>
              <a:pathLst>
                <a:path w="3619274" h="2946840">
                  <a:moveTo>
                    <a:pt x="0" y="0"/>
                  </a:moveTo>
                  <a:lnTo>
                    <a:pt x="3619274" y="0"/>
                  </a:lnTo>
                  <a:lnTo>
                    <a:pt x="3619274" y="2946840"/>
                  </a:lnTo>
                  <a:lnTo>
                    <a:pt x="0" y="2946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172" t="-20234" r="-57663" b="-2473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211624" y="6271911"/>
              <a:ext cx="3648516" cy="3283550"/>
            </a:xfrm>
            <a:custGeom>
              <a:avLst/>
              <a:gdLst/>
              <a:ahLst/>
              <a:cxnLst/>
              <a:rect l="l" t="t" r="r" b="b"/>
              <a:pathLst>
                <a:path w="3648516" h="3283550">
                  <a:moveTo>
                    <a:pt x="0" y="0"/>
                  </a:moveTo>
                  <a:lnTo>
                    <a:pt x="3648515" y="0"/>
                  </a:lnTo>
                  <a:lnTo>
                    <a:pt x="3648515" y="3283550"/>
                  </a:lnTo>
                  <a:lnTo>
                    <a:pt x="0" y="3283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9457416" y="8677750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51217" y="8670320"/>
              <a:ext cx="1769330" cy="58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 strike="noStrike">
                  <a:solidFill>
                    <a:srgbClr val="000000"/>
                  </a:solidFill>
                  <a:ea typeface="杨任东竹石体"/>
                </a:rPr>
                <a:t>導航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9817809" y="6746085"/>
              <a:ext cx="2019753" cy="1795336"/>
            </a:xfrm>
            <a:custGeom>
              <a:avLst/>
              <a:gdLst/>
              <a:ahLst/>
              <a:cxnLst/>
              <a:rect l="l" t="t" r="r" b="b"/>
              <a:pathLst>
                <a:path w="2019753" h="1795336">
                  <a:moveTo>
                    <a:pt x="0" y="0"/>
                  </a:moveTo>
                  <a:lnTo>
                    <a:pt x="2019753" y="0"/>
                  </a:lnTo>
                  <a:lnTo>
                    <a:pt x="2019753" y="1795336"/>
                  </a:lnTo>
                  <a:lnTo>
                    <a:pt x="0" y="1795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696944" y="0"/>
              <a:ext cx="3648516" cy="3281275"/>
            </a:xfrm>
            <a:custGeom>
              <a:avLst/>
              <a:gdLst/>
              <a:ahLst/>
              <a:cxnLst/>
              <a:rect l="l" t="t" r="r" b="b"/>
              <a:pathLst>
                <a:path w="3648516" h="3281275">
                  <a:moveTo>
                    <a:pt x="0" y="0"/>
                  </a:moveTo>
                  <a:lnTo>
                    <a:pt x="3648516" y="0"/>
                  </a:lnTo>
                  <a:lnTo>
                    <a:pt x="3648516" y="3281275"/>
                  </a:lnTo>
                  <a:lnTo>
                    <a:pt x="0" y="328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" b="-3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6942737" y="2405839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36538" y="2398409"/>
              <a:ext cx="1769330" cy="58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ea typeface="杨任东竹石体"/>
                </a:rPr>
                <a:t>搖桿控制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7428829" y="344648"/>
              <a:ext cx="2088814" cy="2088814"/>
            </a:xfrm>
            <a:custGeom>
              <a:avLst/>
              <a:gdLst/>
              <a:ahLst/>
              <a:cxnLst/>
              <a:rect l="l" t="t" r="r" b="b"/>
              <a:pathLst>
                <a:path w="2088814" h="2088814">
                  <a:moveTo>
                    <a:pt x="0" y="0"/>
                  </a:moveTo>
                  <a:lnTo>
                    <a:pt x="2088814" y="0"/>
                  </a:lnTo>
                  <a:lnTo>
                    <a:pt x="2088814" y="2088814"/>
                  </a:lnTo>
                  <a:lnTo>
                    <a:pt x="0" y="2088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232319" y="44176"/>
              <a:ext cx="3648516" cy="3281275"/>
            </a:xfrm>
            <a:custGeom>
              <a:avLst/>
              <a:gdLst/>
              <a:ahLst/>
              <a:cxnLst/>
              <a:rect l="l" t="t" r="r" b="b"/>
              <a:pathLst>
                <a:path w="3648516" h="3281275">
                  <a:moveTo>
                    <a:pt x="0" y="0"/>
                  </a:moveTo>
                  <a:lnTo>
                    <a:pt x="3648516" y="0"/>
                  </a:lnTo>
                  <a:lnTo>
                    <a:pt x="3648516" y="3281275"/>
                  </a:lnTo>
                  <a:lnTo>
                    <a:pt x="0" y="328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" b="-3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2478112" y="2450015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71912" y="2442585"/>
              <a:ext cx="1769330" cy="58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ea typeface="杨任东竹石体"/>
                </a:rPr>
                <a:t>避障功能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2861543" y="572052"/>
              <a:ext cx="2169148" cy="1735318"/>
            </a:xfrm>
            <a:custGeom>
              <a:avLst/>
              <a:gdLst/>
              <a:ahLst/>
              <a:cxnLst/>
              <a:rect l="l" t="t" r="r" b="b"/>
              <a:pathLst>
                <a:path w="2169148" h="1735318">
                  <a:moveTo>
                    <a:pt x="0" y="0"/>
                  </a:moveTo>
                  <a:lnTo>
                    <a:pt x="2169148" y="0"/>
                  </a:lnTo>
                  <a:lnTo>
                    <a:pt x="2169148" y="1735318"/>
                  </a:lnTo>
                  <a:lnTo>
                    <a:pt x="0" y="1735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850284" y="7913686"/>
              <a:ext cx="3648516" cy="3283550"/>
            </a:xfrm>
            <a:custGeom>
              <a:avLst/>
              <a:gdLst/>
              <a:ahLst/>
              <a:cxnLst/>
              <a:rect l="l" t="t" r="r" b="b"/>
              <a:pathLst>
                <a:path w="3648516" h="3283550">
                  <a:moveTo>
                    <a:pt x="0" y="0"/>
                  </a:moveTo>
                  <a:lnTo>
                    <a:pt x="3648516" y="0"/>
                  </a:lnTo>
                  <a:lnTo>
                    <a:pt x="3648516" y="3283550"/>
                  </a:lnTo>
                  <a:lnTo>
                    <a:pt x="0" y="3283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6096077" y="10319525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89877" y="10312095"/>
              <a:ext cx="1769330" cy="58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 strike="noStrike">
                  <a:solidFill>
                    <a:srgbClr val="000000"/>
                  </a:solidFill>
                  <a:ea typeface="杨任东竹石体"/>
                </a:rPr>
                <a:t>地圖繪製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6527594" y="8516954"/>
              <a:ext cx="1926799" cy="1712710"/>
            </a:xfrm>
            <a:custGeom>
              <a:avLst/>
              <a:gdLst/>
              <a:ahLst/>
              <a:cxnLst/>
              <a:rect l="l" t="t" r="r" b="b"/>
              <a:pathLst>
                <a:path w="1926799" h="1712710">
                  <a:moveTo>
                    <a:pt x="0" y="0"/>
                  </a:moveTo>
                  <a:lnTo>
                    <a:pt x="1926799" y="0"/>
                  </a:lnTo>
                  <a:lnTo>
                    <a:pt x="1926799" y="1712709"/>
                  </a:lnTo>
                  <a:lnTo>
                    <a:pt x="0" y="1712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3755033"/>
              <a:ext cx="3648516" cy="3281275"/>
            </a:xfrm>
            <a:custGeom>
              <a:avLst/>
              <a:gdLst/>
              <a:ahLst/>
              <a:cxnLst/>
              <a:rect l="l" t="t" r="r" b="b"/>
              <a:pathLst>
                <a:path w="3648516" h="3281275">
                  <a:moveTo>
                    <a:pt x="0" y="0"/>
                  </a:moveTo>
                  <a:lnTo>
                    <a:pt x="3648516" y="0"/>
                  </a:lnTo>
                  <a:lnTo>
                    <a:pt x="3648516" y="3281275"/>
                  </a:lnTo>
                  <a:lnTo>
                    <a:pt x="0" y="328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" b="-3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245793" y="6160872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39593" y="6153442"/>
              <a:ext cx="1769330" cy="58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ea typeface="杨任东竹石体"/>
                </a:rPr>
                <a:t>單點監控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845271" y="4373873"/>
              <a:ext cx="1943422" cy="1727486"/>
            </a:xfrm>
            <a:custGeom>
              <a:avLst/>
              <a:gdLst/>
              <a:ahLst/>
              <a:cxnLst/>
              <a:rect l="l" t="t" r="r" b="b"/>
              <a:pathLst>
                <a:path w="1943422" h="1727486">
                  <a:moveTo>
                    <a:pt x="0" y="0"/>
                  </a:moveTo>
                  <a:lnTo>
                    <a:pt x="1943421" y="0"/>
                  </a:lnTo>
                  <a:lnTo>
                    <a:pt x="1943421" y="1727486"/>
                  </a:lnTo>
                  <a:lnTo>
                    <a:pt x="0" y="17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146029" y="7296142"/>
              <a:ext cx="3648516" cy="3283550"/>
            </a:xfrm>
            <a:custGeom>
              <a:avLst/>
              <a:gdLst/>
              <a:ahLst/>
              <a:cxnLst/>
              <a:rect l="l" t="t" r="r" b="b"/>
              <a:pathLst>
                <a:path w="3648516" h="3283550">
                  <a:moveTo>
                    <a:pt x="0" y="0"/>
                  </a:moveTo>
                  <a:lnTo>
                    <a:pt x="3648515" y="0"/>
                  </a:lnTo>
                  <a:lnTo>
                    <a:pt x="3648515" y="3283549"/>
                  </a:lnTo>
                  <a:lnTo>
                    <a:pt x="0" y="3283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AutoShape 27"/>
            <p:cNvSpPr/>
            <p:nvPr/>
          </p:nvSpPr>
          <p:spPr>
            <a:xfrm flipV="1">
              <a:off x="1391821" y="9701981"/>
              <a:ext cx="2955120" cy="2427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85622" y="9694550"/>
              <a:ext cx="1769330" cy="58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 strike="noStrike">
                  <a:solidFill>
                    <a:srgbClr val="000000"/>
                  </a:solidFill>
                  <a:ea typeface="杨任东竹石体"/>
                </a:rPr>
                <a:t>實時環景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5394" y="7523844"/>
              <a:ext cx="2189241" cy="2189241"/>
            </a:xfrm>
            <a:custGeom>
              <a:avLst/>
              <a:gdLst/>
              <a:ahLst/>
              <a:cxnLst/>
              <a:rect l="l" t="t" r="r" b="b"/>
              <a:pathLst>
                <a:path w="2189241" h="2189241">
                  <a:moveTo>
                    <a:pt x="0" y="0"/>
                  </a:moveTo>
                  <a:lnTo>
                    <a:pt x="2189242" y="0"/>
                  </a:lnTo>
                  <a:lnTo>
                    <a:pt x="2189242" y="2189242"/>
                  </a:lnTo>
                  <a:lnTo>
                    <a:pt x="0" y="218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4684893" y="3183004"/>
              <a:ext cx="777585" cy="127081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AutoShape 31"/>
            <p:cNvSpPr/>
            <p:nvPr/>
          </p:nvSpPr>
          <p:spPr>
            <a:xfrm flipV="1">
              <a:off x="7205182" y="3132256"/>
              <a:ext cx="497843" cy="1343992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AutoShape 32"/>
            <p:cNvSpPr/>
            <p:nvPr/>
          </p:nvSpPr>
          <p:spPr>
            <a:xfrm flipV="1">
              <a:off x="3440949" y="5395670"/>
              <a:ext cx="1353277" cy="2075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AutoShape 33"/>
            <p:cNvSpPr/>
            <p:nvPr/>
          </p:nvSpPr>
          <p:spPr>
            <a:xfrm flipV="1">
              <a:off x="8521202" y="4804186"/>
              <a:ext cx="1514319" cy="34275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AutoShape 34"/>
            <p:cNvSpPr/>
            <p:nvPr/>
          </p:nvSpPr>
          <p:spPr>
            <a:xfrm flipV="1">
              <a:off x="4175753" y="6676741"/>
              <a:ext cx="1236945" cy="123694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6911975" y="6905376"/>
              <a:ext cx="293207" cy="1049842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9882076" y="2576927"/>
              <a:ext cx="3958018" cy="3559624"/>
            </a:xfrm>
            <a:custGeom>
              <a:avLst/>
              <a:gdLst/>
              <a:ahLst/>
              <a:cxnLst/>
              <a:rect l="l" t="t" r="r" b="b"/>
              <a:pathLst>
                <a:path w="3958018" h="3559624">
                  <a:moveTo>
                    <a:pt x="0" y="0"/>
                  </a:moveTo>
                  <a:lnTo>
                    <a:pt x="3958018" y="0"/>
                  </a:lnTo>
                  <a:lnTo>
                    <a:pt x="3958018" y="3559625"/>
                  </a:lnTo>
                  <a:lnTo>
                    <a:pt x="0" y="3559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6" b="-3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AutoShape 37"/>
            <p:cNvSpPr/>
            <p:nvPr/>
          </p:nvSpPr>
          <p:spPr>
            <a:xfrm>
              <a:off x="10238290" y="5197172"/>
              <a:ext cx="305817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976420" y="5166122"/>
              <a:ext cx="1769330" cy="58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000000"/>
                  </a:solidFill>
                  <a:ea typeface="杨任东竹石体"/>
                </a:rPr>
                <a:t>介面</a:t>
              </a:r>
            </a:p>
          </p:txBody>
        </p:sp>
        <p:sp>
          <p:nvSpPr>
            <p:cNvPr id="39" name="Freeform 39"/>
            <p:cNvSpPr/>
            <p:nvPr/>
          </p:nvSpPr>
          <p:spPr>
            <a:xfrm>
              <a:off x="10704445" y="3083060"/>
              <a:ext cx="2098229" cy="2098229"/>
            </a:xfrm>
            <a:custGeom>
              <a:avLst/>
              <a:gdLst/>
              <a:ahLst/>
              <a:cxnLst/>
              <a:rect l="l" t="t" r="r" b="b"/>
              <a:pathLst>
                <a:path w="2098229" h="2098229">
                  <a:moveTo>
                    <a:pt x="0" y="0"/>
                  </a:moveTo>
                  <a:lnTo>
                    <a:pt x="2098229" y="0"/>
                  </a:lnTo>
                  <a:lnTo>
                    <a:pt x="2098229" y="2098229"/>
                  </a:lnTo>
                  <a:lnTo>
                    <a:pt x="0" y="209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8026639" y="6227750"/>
              <a:ext cx="1472161" cy="89590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11884" y="77085"/>
            <a:ext cx="3150735" cy="1922280"/>
            <a:chOff x="0" y="0"/>
            <a:chExt cx="4200981" cy="2563039"/>
          </a:xfrm>
        </p:grpSpPr>
        <p:sp>
          <p:nvSpPr>
            <p:cNvPr id="3" name="Freeform 3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204" y="611805"/>
              <a:ext cx="2712572" cy="1377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9B4819"/>
                  </a:solidFill>
                  <a:latin typeface="杨任东竹石体"/>
                </a:rPr>
                <a:t>UI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628" y="2960265"/>
            <a:ext cx="12943790" cy="6298035"/>
          </a:xfrm>
          <a:custGeom>
            <a:avLst/>
            <a:gdLst/>
            <a:ahLst/>
            <a:cxnLst/>
            <a:rect l="l" t="t" r="r" b="b"/>
            <a:pathLst>
              <a:path w="12943790" h="6298035">
                <a:moveTo>
                  <a:pt x="0" y="0"/>
                </a:moveTo>
                <a:lnTo>
                  <a:pt x="12943790" y="0"/>
                </a:lnTo>
                <a:lnTo>
                  <a:pt x="12943790" y="6298035"/>
                </a:lnTo>
                <a:lnTo>
                  <a:pt x="0" y="629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72101" y="1674661"/>
            <a:ext cx="7572937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功能介紹:介面設計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69065" y="3498683"/>
            <a:ext cx="3823965" cy="17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透過頂部的選單使用者可以快速切換到不同的功能</a:t>
            </a:r>
          </a:p>
        </p:txBody>
      </p:sp>
      <p:sp>
        <p:nvSpPr>
          <p:cNvPr id="9" name="Freeform 9"/>
          <p:cNvSpPr/>
          <p:nvPr/>
        </p:nvSpPr>
        <p:spPr>
          <a:xfrm rot="5483889" flipH="1">
            <a:off x="13116651" y="1679959"/>
            <a:ext cx="1312937" cy="2344530"/>
          </a:xfrm>
          <a:custGeom>
            <a:avLst/>
            <a:gdLst/>
            <a:ahLst/>
            <a:cxnLst/>
            <a:rect l="l" t="t" r="r" b="b"/>
            <a:pathLst>
              <a:path w="1312937" h="2344530">
                <a:moveTo>
                  <a:pt x="1312937" y="0"/>
                </a:moveTo>
                <a:lnTo>
                  <a:pt x="0" y="0"/>
                </a:lnTo>
                <a:lnTo>
                  <a:pt x="0" y="2344530"/>
                </a:lnTo>
                <a:lnTo>
                  <a:pt x="1312937" y="2344530"/>
                </a:lnTo>
                <a:lnTo>
                  <a:pt x="13129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83399" y="77085"/>
            <a:ext cx="3150735" cy="1922280"/>
            <a:chOff x="0" y="0"/>
            <a:chExt cx="4200981" cy="2563039"/>
          </a:xfrm>
        </p:grpSpPr>
        <p:sp>
          <p:nvSpPr>
            <p:cNvPr id="3" name="Freeform 3"/>
            <p:cNvSpPr/>
            <p:nvPr/>
          </p:nvSpPr>
          <p:spPr>
            <a:xfrm rot="-548084">
              <a:off x="130802" y="300257"/>
              <a:ext cx="3939376" cy="1962526"/>
            </a:xfrm>
            <a:custGeom>
              <a:avLst/>
              <a:gdLst/>
              <a:ahLst/>
              <a:cxnLst/>
              <a:rect l="l" t="t" r="r" b="b"/>
              <a:pathLst>
                <a:path w="3939376" h="1962526">
                  <a:moveTo>
                    <a:pt x="0" y="0"/>
                  </a:moveTo>
                  <a:lnTo>
                    <a:pt x="3939377" y="0"/>
                  </a:lnTo>
                  <a:lnTo>
                    <a:pt x="3939377" y="1962526"/>
                  </a:lnTo>
                  <a:lnTo>
                    <a:pt x="0" y="1962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204" y="621330"/>
              <a:ext cx="2712572" cy="1368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1111649" y="292679"/>
              <a:ext cx="1977682" cy="1977682"/>
            </a:xfrm>
            <a:custGeom>
              <a:avLst/>
              <a:gdLst/>
              <a:ahLst/>
              <a:cxnLst/>
              <a:rect l="l" t="t" r="r" b="b"/>
              <a:pathLst>
                <a:path w="1977682" h="1977682">
                  <a:moveTo>
                    <a:pt x="0" y="0"/>
                  </a:moveTo>
                  <a:lnTo>
                    <a:pt x="1977682" y="0"/>
                  </a:lnTo>
                  <a:lnTo>
                    <a:pt x="1977682" y="1977682"/>
                  </a:lnTo>
                  <a:lnTo>
                    <a:pt x="0" y="1977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506863" y="7200900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6277371" y="7200900"/>
            <a:ext cx="981929" cy="985625"/>
          </a:xfrm>
          <a:custGeom>
            <a:avLst/>
            <a:gdLst/>
            <a:ahLst/>
            <a:cxnLst/>
            <a:rect l="l" t="t" r="r" b="b"/>
            <a:pathLst>
              <a:path w="981929" h="985625">
                <a:moveTo>
                  <a:pt x="0" y="0"/>
                </a:moveTo>
                <a:lnTo>
                  <a:pt x="981929" y="0"/>
                </a:lnTo>
                <a:lnTo>
                  <a:pt x="981929" y="985625"/>
                </a:lnTo>
                <a:lnTo>
                  <a:pt x="0" y="985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931879" y="5351160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>
            <a:off x="1028628" y="1028700"/>
            <a:ext cx="13005156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13833" y="1674661"/>
            <a:ext cx="7531206" cy="10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9B4819"/>
                </a:solidFill>
                <a:latin typeface="杨任东竹石体"/>
                <a:ea typeface="杨任东竹石体"/>
              </a:rPr>
              <a:t>功能介紹:搖桿展示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5605" y="3298209"/>
            <a:ext cx="16976789" cy="5869961"/>
            <a:chOff x="0" y="0"/>
            <a:chExt cx="22635719" cy="7826615"/>
          </a:xfrm>
        </p:grpSpPr>
        <p:grpSp>
          <p:nvGrpSpPr>
            <p:cNvPr id="12" name="Group 12"/>
            <p:cNvGrpSpPr/>
            <p:nvPr/>
          </p:nvGrpSpPr>
          <p:grpSpPr>
            <a:xfrm>
              <a:off x="11462696" y="0"/>
              <a:ext cx="11173023" cy="6576722"/>
              <a:chOff x="0" y="0"/>
              <a:chExt cx="2299970" cy="13538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01240" cy="1353820"/>
              </a:xfrm>
              <a:custGeom>
                <a:avLst/>
                <a:gdLst/>
                <a:ahLst/>
                <a:cxnLst/>
                <a:rect l="l" t="t" r="r" b="b"/>
                <a:pathLst>
                  <a:path w="2301240" h="1353820">
                    <a:moveTo>
                      <a:pt x="0" y="1244600"/>
                    </a:moveTo>
                    <a:lnTo>
                      <a:pt x="0" y="109220"/>
                    </a:lnTo>
                    <a:cubicBezTo>
                      <a:pt x="0" y="48260"/>
                      <a:pt x="48260" y="0"/>
                      <a:pt x="109220" y="0"/>
                    </a:cubicBezTo>
                    <a:lnTo>
                      <a:pt x="2192020" y="0"/>
                    </a:lnTo>
                    <a:cubicBezTo>
                      <a:pt x="2251710" y="0"/>
                      <a:pt x="2301240" y="48260"/>
                      <a:pt x="2301240" y="109220"/>
                    </a:cubicBezTo>
                    <a:lnTo>
                      <a:pt x="2301240" y="1244600"/>
                    </a:lnTo>
                    <a:cubicBezTo>
                      <a:pt x="2301240" y="1304290"/>
                      <a:pt x="2252980" y="1353820"/>
                      <a:pt x="2192020" y="1353820"/>
                    </a:cubicBezTo>
                    <a:lnTo>
                      <a:pt x="109220" y="1353820"/>
                    </a:lnTo>
                    <a:cubicBezTo>
                      <a:pt x="48260" y="1353820"/>
                      <a:pt x="0" y="1304290"/>
                      <a:pt x="0" y="124460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2293" r="-2293"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11173023" cy="6576722"/>
              <a:chOff x="0" y="0"/>
              <a:chExt cx="2299970" cy="13538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301240" cy="1353820"/>
              </a:xfrm>
              <a:custGeom>
                <a:avLst/>
                <a:gdLst/>
                <a:ahLst/>
                <a:cxnLst/>
                <a:rect l="l" t="t" r="r" b="b"/>
                <a:pathLst>
                  <a:path w="2301240" h="1353820">
                    <a:moveTo>
                      <a:pt x="0" y="1244600"/>
                    </a:moveTo>
                    <a:lnTo>
                      <a:pt x="0" y="109220"/>
                    </a:lnTo>
                    <a:cubicBezTo>
                      <a:pt x="0" y="48260"/>
                      <a:pt x="48260" y="0"/>
                      <a:pt x="109220" y="0"/>
                    </a:cubicBezTo>
                    <a:lnTo>
                      <a:pt x="2192020" y="0"/>
                    </a:lnTo>
                    <a:cubicBezTo>
                      <a:pt x="2251710" y="0"/>
                      <a:pt x="2301240" y="48260"/>
                      <a:pt x="2301240" y="109220"/>
                    </a:cubicBezTo>
                    <a:lnTo>
                      <a:pt x="2301240" y="1244600"/>
                    </a:lnTo>
                    <a:cubicBezTo>
                      <a:pt x="2301240" y="1304290"/>
                      <a:pt x="2252980" y="1353820"/>
                      <a:pt x="2192020" y="1353820"/>
                    </a:cubicBezTo>
                    <a:lnTo>
                      <a:pt x="109220" y="1353820"/>
                    </a:lnTo>
                    <a:cubicBezTo>
                      <a:pt x="48260" y="1353820"/>
                      <a:pt x="0" y="1304290"/>
                      <a:pt x="0" y="124460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2293" r="-2293"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405809" y="7043448"/>
              <a:ext cx="2543251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 err="1">
                  <a:solidFill>
                    <a:srgbClr val="000000"/>
                  </a:solidFill>
                  <a:ea typeface="杨任东竹石体"/>
                </a:rPr>
                <a:t>遙桿控制</a:t>
              </a:r>
              <a:endParaRPr lang="en-US" sz="3500" dirty="0">
                <a:solidFill>
                  <a:srgbClr val="000000"/>
                </a:solidFill>
                <a:ea typeface="杨任东竹石体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868504" y="7043448"/>
              <a:ext cx="2543251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 err="1">
                  <a:solidFill>
                    <a:srgbClr val="000000"/>
                  </a:solidFill>
                  <a:ea typeface="杨任东竹石体"/>
                </a:rPr>
                <a:t>避障功能</a:t>
              </a:r>
              <a:endParaRPr lang="en-US" sz="3500" dirty="0">
                <a:solidFill>
                  <a:srgbClr val="000000"/>
                </a:solidFill>
                <a:ea typeface="杨任东竹石体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90083" y="8926512"/>
            <a:ext cx="23793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杨任东竹石体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187</Words>
  <Application>Microsoft Office PowerPoint</Application>
  <PresentationFormat>自訂</PresentationFormat>
  <Paragraphs>120</Paragraphs>
  <Slides>18</Slides>
  <Notes>17</Notes>
  <HiddenSlides>0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Calibri</vt:lpstr>
      <vt:lpstr>Arial</vt:lpstr>
      <vt:lpstr>杨任东竹石体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專題口頭簡報</dc:title>
  <cp:lastModifiedBy>丞曜 劉</cp:lastModifiedBy>
  <cp:revision>3</cp:revision>
  <dcterms:created xsi:type="dcterms:W3CDTF">2006-08-16T00:00:00Z</dcterms:created>
  <dcterms:modified xsi:type="dcterms:W3CDTF">2023-12-16T05:19:00Z</dcterms:modified>
  <dc:identifier>DAFzlz0XbOo</dc:identifier>
</cp:coreProperties>
</file>